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hLFngkMTy56aMr5fm2iMEFdctU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91"/>
    <a:srgbClr val="F5A2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5FF75F-E4A5-47BB-B80B-0F9B17EB0002}">
  <a:tblStyle styleId="{1E5FF75F-E4A5-47BB-B80B-0F9B17EB0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>
      <p:cViewPr varScale="1">
        <p:scale>
          <a:sx n="36" d="100"/>
          <a:sy n="36" d="100"/>
        </p:scale>
        <p:origin x="1122" y="7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14425" y="1143000"/>
            <a:ext cx="46291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3000" dirty="0"/>
              <a:t>Social media music promotion is necessity in today’s world.  Artists are building their own personal brand by engaging with their fans online. 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3000" dirty="0"/>
              <a:t>Sony aims to better understand how to promote content on social media and support artist development. </a:t>
            </a:r>
            <a:endParaRPr dirty="0"/>
          </a:p>
        </p:txBody>
      </p:sp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2468880" y="3591562"/>
            <a:ext cx="27980641" cy="764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0"/>
              <a:buFont typeface="Calibri"/>
              <a:buNone/>
              <a:defRPr sz="19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lvl="1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2pPr>
            <a:lvl3pPr lvl="2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lvl="3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4pPr>
            <a:lvl5pPr lvl="4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5pPr>
            <a:lvl6pPr lvl="5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6pPr>
            <a:lvl7pPr lvl="6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7pPr>
            <a:lvl8pPr lvl="7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8pPr>
            <a:lvl9pPr lvl="8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2263140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9497058" y="-1391918"/>
            <a:ext cx="13924283" cy="28392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 rot="5400000">
            <a:off x="17807306" y="6918326"/>
            <a:ext cx="18597882" cy="7098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 rot="5400000">
            <a:off x="3405506" y="26036"/>
            <a:ext cx="18597882" cy="20882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263140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263140" y="5842000"/>
            <a:ext cx="28392119" cy="1392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2245997" y="5471167"/>
            <a:ext cx="28392119" cy="912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0"/>
              <a:buFont typeface="Calibri"/>
              <a:buNone/>
              <a:defRPr sz="19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2245997" y="14686288"/>
            <a:ext cx="28392119" cy="4800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760"/>
              <a:buNone/>
              <a:defRPr sz="576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5120"/>
              <a:buNone/>
              <a:defRPr sz="512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2263140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2263140" y="5842000"/>
            <a:ext cx="13990321" cy="1392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16664941" y="5842000"/>
            <a:ext cx="13990321" cy="1392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2267428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2267431" y="5379722"/>
            <a:ext cx="13926023" cy="263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 b="1"/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2267431" y="8016240"/>
            <a:ext cx="13926023" cy="1179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3"/>
          </p:nvPr>
        </p:nvSpPr>
        <p:spPr>
          <a:xfrm>
            <a:off x="16664942" y="5379722"/>
            <a:ext cx="13994608" cy="263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 b="1"/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 b="1"/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4"/>
          </p:nvPr>
        </p:nvSpPr>
        <p:spPr>
          <a:xfrm>
            <a:off x="16664942" y="8016240"/>
            <a:ext cx="13994608" cy="1179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2263140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240"/>
              <a:buFont typeface="Calibri"/>
              <a:buNone/>
              <a:defRPr sz="1024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1"/>
          </p:nvPr>
        </p:nvSpPr>
        <p:spPr>
          <a:xfrm>
            <a:off x="13994608" y="3159765"/>
            <a:ext cx="16664939" cy="1559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878839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0240"/>
              <a:buChar char="•"/>
              <a:defRPr sz="10240"/>
            </a:lvl1pPr>
            <a:lvl2pPr marL="914400" lvl="1" indent="-79756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960"/>
              <a:buChar char="•"/>
              <a:defRPr sz="8960"/>
            </a:lvl2pPr>
            <a:lvl3pPr marL="1371600" lvl="2" indent="-71628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680"/>
              <a:buChar char="•"/>
              <a:defRPr sz="7680"/>
            </a:lvl3pPr>
            <a:lvl4pPr marL="1828800" lvl="3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4pPr>
            <a:lvl5pPr marL="2286000" lvl="4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5pPr>
            <a:lvl6pPr marL="2743200" lvl="5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6pPr>
            <a:lvl7pPr marL="3200400" lvl="6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7pPr>
            <a:lvl8pPr marL="3657600" lvl="7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8pPr>
            <a:lvl9pPr marL="4114800" lvl="8" indent="-6350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Char char="•"/>
              <a:defRPr sz="64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2"/>
          </p:nvPr>
        </p:nvSpPr>
        <p:spPr>
          <a:xfrm>
            <a:off x="2267428" y="6583680"/>
            <a:ext cx="10617041" cy="1219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480"/>
              <a:buNone/>
              <a:defRPr sz="4480"/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840"/>
              <a:buNone/>
              <a:defRPr sz="3840"/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240"/>
              <a:buFont typeface="Calibri"/>
              <a:buNone/>
              <a:defRPr sz="1024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>
            <a:spLocks noGrp="1"/>
          </p:cNvSpPr>
          <p:nvPr>
            <p:ph type="pic" idx="2"/>
          </p:nvPr>
        </p:nvSpPr>
        <p:spPr>
          <a:xfrm>
            <a:off x="13994608" y="3159765"/>
            <a:ext cx="16664939" cy="1559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0240"/>
              <a:buFont typeface="Arial"/>
              <a:buNone/>
              <a:defRPr sz="102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960"/>
              <a:buFont typeface="Arial"/>
              <a:buNone/>
              <a:defRPr sz="8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680"/>
              <a:buFont typeface="Arial"/>
              <a:buNone/>
              <a:defRPr sz="76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2267428" y="6583680"/>
            <a:ext cx="10617041" cy="12197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5120"/>
              <a:buNone/>
              <a:defRPr sz="5120"/>
            </a:lvl1pPr>
            <a:lvl2pPr marL="914400" lvl="1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480"/>
              <a:buNone/>
              <a:defRPr sz="4480"/>
            </a:lvl2pPr>
            <a:lvl3pPr marL="1371600" lvl="2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840"/>
              <a:buNone/>
              <a:defRPr sz="3840"/>
            </a:lvl3pPr>
            <a:lvl4pPr marL="1828800" lvl="3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marL="2286000" lvl="4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marL="2743200" lvl="5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marL="3200400" lvl="6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marL="3657600" lvl="7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marL="4114800" lvl="8" indent="-228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263140" y="1168405"/>
            <a:ext cx="28392119" cy="4241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80"/>
              <a:buFont typeface="Calibri"/>
              <a:buNone/>
              <a:defRPr sz="140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2263140" y="5842000"/>
            <a:ext cx="28392119" cy="13924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797560" algn="l" rtl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8960"/>
              <a:buFont typeface="Arial"/>
              <a:buChar char="•"/>
              <a:defRPr sz="8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1628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7680"/>
              <a:buFont typeface="Arial"/>
              <a:buChar char="•"/>
              <a:defRPr sz="76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35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9436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9436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9436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9436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9436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94359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Char char="•"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40"/>
              <a:buFont typeface="Arial"/>
              <a:buNone/>
              <a:defRPr sz="384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322436" y="248877"/>
            <a:ext cx="32199901" cy="21360300"/>
            <a:chOff x="326571" y="261257"/>
            <a:chExt cx="32199901" cy="21360300"/>
          </a:xfrm>
        </p:grpSpPr>
        <p:sp>
          <p:nvSpPr>
            <p:cNvPr id="16" name="Google Shape;16;p2"/>
            <p:cNvSpPr/>
            <p:nvPr/>
          </p:nvSpPr>
          <p:spPr>
            <a:xfrm>
              <a:off x="326571" y="261257"/>
              <a:ext cx="32199901" cy="21360300"/>
            </a:xfrm>
            <a:prstGeom prst="rect">
              <a:avLst/>
            </a:prstGeom>
            <a:solidFill>
              <a:srgbClr val="B60608"/>
            </a:solidFill>
            <a:ln w="12700" cap="flat" cmpd="sng">
              <a:solidFill>
                <a:srgbClr val="B60608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0080" y="527749"/>
              <a:ext cx="31638299" cy="208482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B60608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/>
        </p:nvSpPr>
        <p:spPr>
          <a:xfrm>
            <a:off x="12135857" y="8797943"/>
            <a:ext cx="28071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Media Activity Clustering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7785718" y="4635149"/>
            <a:ext cx="4839605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frequency of posts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723869" y="3291154"/>
            <a:ext cx="4659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5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680169" y="9133749"/>
            <a:ext cx="48459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Purpose</a:t>
            </a:r>
            <a:endParaRPr sz="5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964891" y="10347974"/>
            <a:ext cx="6057000" cy="3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397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</a:t>
            </a:r>
            <a:r>
              <a:rPr lang="en-US" sz="26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artist activity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Twitter, Facebook, Instagram, and YouTube drive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social media engagement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048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+mj-lt"/>
              <a:buAutoNum type="arabicPeriod"/>
            </a:pP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397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activity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differ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048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+mj-lt"/>
              <a:buAutoNum type="arabicPeriod"/>
            </a:pPr>
            <a:endParaRPr lang="en-US"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397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make recommendations around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when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where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how</a:t>
            </a: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they should engage in social media?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182141" y="15423324"/>
            <a:ext cx="5519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Processing</a:t>
            </a:r>
            <a:endParaRPr sz="5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845751" y="797517"/>
            <a:ext cx="29985934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200"/>
              <a:buFont typeface="Arial"/>
              <a:buNone/>
            </a:pPr>
            <a:r>
              <a:rPr lang="en-US" sz="9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Media and Success in the Music Industry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750" y="704425"/>
            <a:ext cx="1452900" cy="1732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"/>
          <p:cNvSpPr txBox="1"/>
          <p:nvPr/>
        </p:nvSpPr>
        <p:spPr>
          <a:xfrm>
            <a:off x="4819840" y="17439974"/>
            <a:ext cx="1940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000" b="1" i="0" u="none" strike="noStrike" cap="none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141</a:t>
            </a:r>
            <a:r>
              <a:rPr lang="en-US" sz="3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Artists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26004" y="16987249"/>
            <a:ext cx="900849" cy="910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4891" y="18138725"/>
            <a:ext cx="983834" cy="69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217525" y="17239502"/>
            <a:ext cx="900848" cy="91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092966" y="17909231"/>
            <a:ext cx="1390518" cy="1406148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"/>
          <p:cNvSpPr txBox="1"/>
          <p:nvPr/>
        </p:nvSpPr>
        <p:spPr>
          <a:xfrm>
            <a:off x="23552943" y="3118218"/>
            <a:ext cx="6629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Success Prediction</a:t>
            </a:r>
            <a:endParaRPr sz="5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22820747" y="17602038"/>
            <a:ext cx="5824806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  <a:endParaRPr sz="5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22951027" y="11719918"/>
            <a:ext cx="6171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sz="5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0" name="Google Shape;110;p1"/>
          <p:cNvCxnSpPr>
            <a:cxnSpLocks/>
          </p:cNvCxnSpPr>
          <p:nvPr/>
        </p:nvCxnSpPr>
        <p:spPr>
          <a:xfrm>
            <a:off x="20104492" y="3647076"/>
            <a:ext cx="0" cy="17875746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1" name="Google Shape;111;p1"/>
          <p:cNvCxnSpPr/>
          <p:nvPr/>
        </p:nvCxnSpPr>
        <p:spPr>
          <a:xfrm rot="10800000">
            <a:off x="1343869" y="8748724"/>
            <a:ext cx="4983000" cy="34200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2" name="Google Shape;112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8528334" y="886024"/>
            <a:ext cx="3375299" cy="113632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"/>
          <p:cNvSpPr txBox="1"/>
          <p:nvPr/>
        </p:nvSpPr>
        <p:spPr>
          <a:xfrm>
            <a:off x="7896307" y="12628973"/>
            <a:ext cx="771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-US" sz="30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Dimensionality Reduction </a:t>
            </a:r>
            <a:endParaRPr sz="140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7896323" y="14793449"/>
            <a:ext cx="5686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 G</a:t>
            </a:r>
            <a:r>
              <a:rPr lang="en-US" sz="3000" b="1" dirty="0">
                <a:latin typeface="Calibri"/>
                <a:ea typeface="Calibri"/>
                <a:cs typeface="Calibri"/>
                <a:sym typeface="Calibri"/>
              </a:rPr>
              <a:t>aussian Mixture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Modeling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1800" dirty="0">
                <a:latin typeface="Calibri"/>
                <a:ea typeface="Calibri"/>
                <a:cs typeface="Calibri"/>
                <a:sym typeface="Calibri"/>
              </a:rPr>
              <a:t>	           Number of Clusters = 6</a:t>
            </a:r>
            <a:endParaRPr sz="180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6" name="Google Shape;116;p1"/>
          <p:cNvCxnSpPr/>
          <p:nvPr/>
        </p:nvCxnSpPr>
        <p:spPr>
          <a:xfrm>
            <a:off x="10635112" y="13944526"/>
            <a:ext cx="676800" cy="6000"/>
          </a:xfrm>
          <a:prstGeom prst="straightConnector1">
            <a:avLst/>
          </a:prstGeom>
          <a:noFill/>
          <a:ln w="57150" cap="flat" cmpd="sng">
            <a:solidFill>
              <a:srgbClr val="B60608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117" name="Google Shape;117;p1"/>
          <p:cNvGrpSpPr/>
          <p:nvPr/>
        </p:nvGrpSpPr>
        <p:grpSpPr>
          <a:xfrm>
            <a:off x="8621512" y="13410376"/>
            <a:ext cx="1785000" cy="1068300"/>
            <a:chOff x="10898368" y="5331917"/>
            <a:chExt cx="1785000" cy="1068300"/>
          </a:xfrm>
        </p:grpSpPr>
        <p:sp>
          <p:nvSpPr>
            <p:cNvPr id="118" name="Google Shape;118;p1"/>
            <p:cNvSpPr/>
            <p:nvPr/>
          </p:nvSpPr>
          <p:spPr>
            <a:xfrm>
              <a:off x="10998770" y="5412354"/>
              <a:ext cx="1567151" cy="830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27 Features</a:t>
              </a:r>
              <a:endParaRPr sz="140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0898368" y="5331917"/>
              <a:ext cx="1785000" cy="1068300"/>
            </a:xfrm>
            <a:prstGeom prst="ellipse">
              <a:avLst/>
            </a:prstGeom>
            <a:noFill/>
            <a:ln w="25400" cap="flat" cmpd="sng">
              <a:solidFill>
                <a:srgbClr val="F1DAD4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68621C3-4B09-47F7-A471-DD19B8662BAD}"/>
              </a:ext>
            </a:extLst>
          </p:cNvPr>
          <p:cNvGrpSpPr/>
          <p:nvPr/>
        </p:nvGrpSpPr>
        <p:grpSpPr>
          <a:xfrm>
            <a:off x="17093838" y="13410376"/>
            <a:ext cx="1667400" cy="1066121"/>
            <a:chOff x="17093838" y="12845602"/>
            <a:chExt cx="1667400" cy="1066121"/>
          </a:xfrm>
        </p:grpSpPr>
        <p:sp>
          <p:nvSpPr>
            <p:cNvPr id="121" name="Google Shape;121;p1"/>
            <p:cNvSpPr/>
            <p:nvPr/>
          </p:nvSpPr>
          <p:spPr>
            <a:xfrm>
              <a:off x="17184532" y="13080726"/>
              <a:ext cx="1534799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3 Features</a:t>
              </a:r>
              <a:endParaRPr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17093838" y="12845602"/>
              <a:ext cx="1667400" cy="1015800"/>
            </a:xfrm>
            <a:prstGeom prst="ellipse">
              <a:avLst/>
            </a:prstGeom>
            <a:noFill/>
            <a:ln w="25400" cap="flat" cmpd="sng">
              <a:solidFill>
                <a:srgbClr val="F1DAD4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"/>
          <p:cNvSpPr txBox="1"/>
          <p:nvPr/>
        </p:nvSpPr>
        <p:spPr>
          <a:xfrm>
            <a:off x="1025169" y="4768499"/>
            <a:ext cx="6057000" cy="3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media music promotion is a necessity in today’s world.  Artists are building their own personal brand by engaging with their fans online. </a:t>
            </a:r>
            <a:endParaRPr sz="2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Sony aims to better understand how to promote content on social media and support artist development. 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4" name="Google Shape;124;p1"/>
          <p:cNvGrpSpPr/>
          <p:nvPr/>
        </p:nvGrpSpPr>
        <p:grpSpPr>
          <a:xfrm>
            <a:off x="11523904" y="13410376"/>
            <a:ext cx="1667487" cy="1015660"/>
            <a:chOff x="14124681" y="5316643"/>
            <a:chExt cx="1667487" cy="1015660"/>
          </a:xfrm>
        </p:grpSpPr>
        <p:sp>
          <p:nvSpPr>
            <p:cNvPr id="125" name="Google Shape;125;p1"/>
            <p:cNvSpPr/>
            <p:nvPr/>
          </p:nvSpPr>
          <p:spPr>
            <a:xfrm>
              <a:off x="14304780" y="5515888"/>
              <a:ext cx="13072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PCA</a:t>
              </a:r>
              <a:endParaRPr sz="140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14124681" y="5316643"/>
              <a:ext cx="1667487" cy="1015660"/>
            </a:xfrm>
            <a:prstGeom prst="ellipse">
              <a:avLst/>
            </a:prstGeom>
            <a:noFill/>
            <a:ln w="25400" cap="flat" cmpd="sng">
              <a:solidFill>
                <a:srgbClr val="F1DAD4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1"/>
          <p:cNvGrpSpPr/>
          <p:nvPr/>
        </p:nvGrpSpPr>
        <p:grpSpPr>
          <a:xfrm>
            <a:off x="14308871" y="13410376"/>
            <a:ext cx="1667487" cy="1015660"/>
            <a:chOff x="16686889" y="5294909"/>
            <a:chExt cx="1667487" cy="1015660"/>
          </a:xfrm>
        </p:grpSpPr>
        <p:sp>
          <p:nvSpPr>
            <p:cNvPr id="128" name="Google Shape;128;p1"/>
            <p:cNvSpPr/>
            <p:nvPr/>
          </p:nvSpPr>
          <p:spPr>
            <a:xfrm>
              <a:off x="16866988" y="5559331"/>
              <a:ext cx="130729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t-SNE</a:t>
              </a:r>
              <a:endParaRPr sz="140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16686889" y="5294909"/>
              <a:ext cx="1667487" cy="1015660"/>
            </a:xfrm>
            <a:prstGeom prst="ellipse">
              <a:avLst/>
            </a:prstGeom>
            <a:noFill/>
            <a:ln w="25400" cap="flat" cmpd="sng">
              <a:solidFill>
                <a:srgbClr val="F1DAD4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1"/>
          <p:cNvGrpSpPr/>
          <p:nvPr/>
        </p:nvGrpSpPr>
        <p:grpSpPr>
          <a:xfrm>
            <a:off x="7611148" y="15878346"/>
            <a:ext cx="5343469" cy="5007113"/>
            <a:chOff x="8534828" y="14606550"/>
            <a:chExt cx="5224865" cy="5310897"/>
          </a:xfrm>
        </p:grpSpPr>
        <p:pic>
          <p:nvPicPr>
            <p:cNvPr id="131" name="Google Shape;131;p1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8534828" y="14828488"/>
              <a:ext cx="5224865" cy="508895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Google Shape;132;p1"/>
            <p:cNvSpPr txBox="1"/>
            <p:nvPr/>
          </p:nvSpPr>
          <p:spPr>
            <a:xfrm>
              <a:off x="8991600" y="14606550"/>
              <a:ext cx="1639500" cy="30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3D Plot</a:t>
              </a: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12082613" y="14608039"/>
              <a:ext cx="957300" cy="30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2D Plot (1)</a:t>
              </a: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9338754" y="17275598"/>
              <a:ext cx="957300" cy="30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2D Plot (2)</a:t>
              </a: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2076225" y="17275598"/>
              <a:ext cx="957300" cy="307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2D Plot (3)</a:t>
              </a:r>
              <a:endParaRPr/>
            </a:p>
          </p:txBody>
        </p:sp>
      </p:grpSp>
      <p:cxnSp>
        <p:nvCxnSpPr>
          <p:cNvPr id="136" name="Google Shape;136;p1"/>
          <p:cNvCxnSpPr/>
          <p:nvPr/>
        </p:nvCxnSpPr>
        <p:spPr>
          <a:xfrm flipH="1">
            <a:off x="8463544" y="11064174"/>
            <a:ext cx="10258200" cy="8400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7" name="Google Shape;137;p1"/>
          <p:cNvSpPr txBox="1"/>
          <p:nvPr/>
        </p:nvSpPr>
        <p:spPr>
          <a:xfrm>
            <a:off x="5060392" y="16758649"/>
            <a:ext cx="1452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000" b="1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en-US" sz="3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Genres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"/>
          <p:cNvSpPr txBox="1"/>
          <p:nvPr/>
        </p:nvSpPr>
        <p:spPr>
          <a:xfrm>
            <a:off x="4654690" y="18182224"/>
            <a:ext cx="2422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en-US" sz="3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Sources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"/>
          <p:cNvSpPr txBox="1"/>
          <p:nvPr/>
        </p:nvSpPr>
        <p:spPr>
          <a:xfrm>
            <a:off x="4531090" y="18944224"/>
            <a:ext cx="2670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000" b="1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13</a:t>
            </a:r>
            <a:r>
              <a:rPr lang="en-US" sz="3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Core Features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"/>
          <p:cNvSpPr txBox="1"/>
          <p:nvPr/>
        </p:nvSpPr>
        <p:spPr>
          <a:xfrm>
            <a:off x="4494514" y="19706224"/>
            <a:ext cx="2670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000" b="1" dirty="0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1M</a:t>
            </a:r>
            <a:r>
              <a:rPr lang="en-US" sz="3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55655" y="19153118"/>
            <a:ext cx="1097934" cy="1110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185087" y="18626048"/>
            <a:ext cx="1146607" cy="11102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1"/>
          <p:cNvCxnSpPr/>
          <p:nvPr/>
        </p:nvCxnSpPr>
        <p:spPr>
          <a:xfrm rot="10800000">
            <a:off x="1616894" y="14883787"/>
            <a:ext cx="4983000" cy="34200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"/>
          <p:cNvCxnSpPr/>
          <p:nvPr/>
        </p:nvCxnSpPr>
        <p:spPr>
          <a:xfrm>
            <a:off x="13390887" y="13944264"/>
            <a:ext cx="676800" cy="6000"/>
          </a:xfrm>
          <a:prstGeom prst="straightConnector1">
            <a:avLst/>
          </a:prstGeom>
          <a:noFill/>
          <a:ln w="57150" cap="flat" cmpd="sng">
            <a:solidFill>
              <a:srgbClr val="B60608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45" name="Google Shape;145;p1"/>
          <p:cNvCxnSpPr/>
          <p:nvPr/>
        </p:nvCxnSpPr>
        <p:spPr>
          <a:xfrm>
            <a:off x="16180949" y="13895076"/>
            <a:ext cx="676800" cy="9000"/>
          </a:xfrm>
          <a:prstGeom prst="straightConnector1">
            <a:avLst/>
          </a:prstGeom>
          <a:noFill/>
          <a:ln w="57150" cap="flat" cmpd="sng">
            <a:solidFill>
              <a:srgbClr val="B60608"/>
            </a:solidFill>
            <a:prstDash val="solid"/>
            <a:round/>
            <a:headEnd type="none" w="sm" len="sm"/>
            <a:tailEnd type="stealth" w="med" len="med"/>
          </a:ln>
        </p:spPr>
      </p:cxnSp>
      <p:grpSp>
        <p:nvGrpSpPr>
          <p:cNvPr id="146" name="Google Shape;146;p1"/>
          <p:cNvGrpSpPr/>
          <p:nvPr/>
        </p:nvGrpSpPr>
        <p:grpSpPr>
          <a:xfrm>
            <a:off x="13337293" y="18051824"/>
            <a:ext cx="5396100" cy="2994900"/>
            <a:chOff x="14202925" y="17334650"/>
            <a:chExt cx="5396100" cy="2994900"/>
          </a:xfrm>
        </p:grpSpPr>
        <p:sp>
          <p:nvSpPr>
            <p:cNvPr id="147" name="Google Shape;147;p1"/>
            <p:cNvSpPr/>
            <p:nvPr/>
          </p:nvSpPr>
          <p:spPr>
            <a:xfrm>
              <a:off x="14237875" y="17771525"/>
              <a:ext cx="5285100" cy="2507100"/>
            </a:xfrm>
            <a:prstGeom prst="ellipse">
              <a:avLst/>
            </a:prstGeom>
            <a:solidFill>
              <a:srgbClr val="FFFAE0"/>
            </a:solidFill>
            <a:ln w="9525" cap="flat" cmpd="sng">
              <a:solidFill>
                <a:srgbClr val="FFD9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" name="Google Shape;148;p1"/>
            <p:cNvSpPr txBox="1"/>
            <p:nvPr/>
          </p:nvSpPr>
          <p:spPr>
            <a:xfrm>
              <a:off x="14202925" y="17334650"/>
              <a:ext cx="5396100" cy="299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>
                  <a:solidFill>
                    <a:schemeClr val="dk1"/>
                  </a:solidFill>
                </a:rPr>
                <a:t>Cluster 4</a:t>
              </a:r>
              <a:endParaRPr sz="2200" b="1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- Low Post Frequency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- Early Morning Posts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</a:rPr>
                <a:t>- High Instagram Engagement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- Frequent Twitter Posts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</a:rPr>
                <a:t>-Would benefit from more Instagram posts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</a:rPr>
                <a:t>- Would benefit from more photo posts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- Would benefit from </a:t>
              </a:r>
              <a:endParaRPr sz="180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lower-frequency posts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1"/>
          <p:cNvGrpSpPr/>
          <p:nvPr/>
        </p:nvGrpSpPr>
        <p:grpSpPr>
          <a:xfrm>
            <a:off x="13149841" y="15113124"/>
            <a:ext cx="3475200" cy="2409300"/>
            <a:chOff x="14317225" y="14243550"/>
            <a:chExt cx="3475200" cy="2409300"/>
          </a:xfrm>
        </p:grpSpPr>
        <p:sp>
          <p:nvSpPr>
            <p:cNvPr id="150" name="Google Shape;150;p1"/>
            <p:cNvSpPr/>
            <p:nvPr/>
          </p:nvSpPr>
          <p:spPr>
            <a:xfrm>
              <a:off x="14390275" y="14700750"/>
              <a:ext cx="3375300" cy="1938900"/>
            </a:xfrm>
            <a:prstGeom prst="ellipse">
              <a:avLst/>
            </a:prstGeom>
            <a:solidFill>
              <a:srgbClr val="E9F5E5"/>
            </a:solidFill>
            <a:ln w="28575" cap="flat" cmpd="sng">
              <a:solidFill>
                <a:srgbClr val="93C4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" name="Google Shape;151;p1"/>
            <p:cNvSpPr txBox="1"/>
            <p:nvPr/>
          </p:nvSpPr>
          <p:spPr>
            <a:xfrm>
              <a:off x="14317225" y="14243550"/>
              <a:ext cx="3475200" cy="24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dirty="0">
                  <a:solidFill>
                    <a:schemeClr val="dk1"/>
                  </a:solidFill>
                </a:rPr>
                <a:t>Cluster 3</a:t>
              </a:r>
              <a:endParaRPr sz="2200"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High Rock &amp; 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Electronic Engagement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Early Morning Posts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Close to Release-Date Posts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Would benefit from 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more photo posts</a:t>
              </a:r>
              <a:endParaRPr sz="1800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52" name="Google Shape;152;p1"/>
          <p:cNvGrpSpPr/>
          <p:nvPr/>
        </p:nvGrpSpPr>
        <p:grpSpPr>
          <a:xfrm>
            <a:off x="16734360" y="15803041"/>
            <a:ext cx="3077437" cy="2523194"/>
            <a:chOff x="17644699" y="14319763"/>
            <a:chExt cx="2892600" cy="2586300"/>
          </a:xfrm>
        </p:grpSpPr>
        <p:sp>
          <p:nvSpPr>
            <p:cNvPr id="153" name="Google Shape;153;p1"/>
            <p:cNvSpPr/>
            <p:nvPr/>
          </p:nvSpPr>
          <p:spPr>
            <a:xfrm>
              <a:off x="17743075" y="14776950"/>
              <a:ext cx="2769000" cy="2129100"/>
            </a:xfrm>
            <a:prstGeom prst="ellipse">
              <a:avLst/>
            </a:prstGeom>
            <a:solidFill>
              <a:srgbClr val="E7F0F8"/>
            </a:solidFill>
            <a:ln w="28575" cap="flat" cmpd="sng">
              <a:solidFill>
                <a:srgbClr val="9FC5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" name="Google Shape;154;p1"/>
            <p:cNvSpPr txBox="1"/>
            <p:nvPr/>
          </p:nvSpPr>
          <p:spPr>
            <a:xfrm>
              <a:off x="17644699" y="14319763"/>
              <a:ext cx="2892600" cy="258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dirty="0">
                  <a:solidFill>
                    <a:schemeClr val="dk1"/>
                  </a:solidFill>
                </a:rPr>
                <a:t>Cluster 5</a:t>
              </a:r>
              <a:endParaRPr sz="2200" b="1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Older Artists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Afternoon Posts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High Facebook Engagement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- Would benefit  from </a:t>
              </a:r>
              <a:endParaRPr sz="1800" dirty="0">
                <a:solidFill>
                  <a:schemeClr val="dk1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</a:rPr>
                <a:t>early morning posts</a:t>
              </a:r>
              <a:endParaRPr sz="1800" dirty="0">
                <a:solidFill>
                  <a:schemeClr val="dk1"/>
                </a:solidFill>
              </a:endParaRPr>
            </a:p>
          </p:txBody>
        </p:sp>
      </p:grpSp>
      <p:sp>
        <p:nvSpPr>
          <p:cNvPr id="155" name="Google Shape;155;p1"/>
          <p:cNvSpPr txBox="1"/>
          <p:nvPr/>
        </p:nvSpPr>
        <p:spPr>
          <a:xfrm>
            <a:off x="10423214" y="3147920"/>
            <a:ext cx="6232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Exploratory Analysis</a:t>
            </a:r>
            <a:endParaRPr sz="5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"/>
          <p:cNvSpPr txBox="1"/>
          <p:nvPr/>
        </p:nvSpPr>
        <p:spPr>
          <a:xfrm>
            <a:off x="7785719" y="7838212"/>
            <a:ext cx="8220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Calibri"/>
                <a:ea typeface="Calibri"/>
                <a:cs typeface="Calibri"/>
                <a:sym typeface="Calibri"/>
              </a:rPr>
              <a:t>For a better understanding, we took </a:t>
            </a:r>
            <a:r>
              <a:rPr lang="en-US" sz="3000" b="1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sz="2600" b="1">
                <a:solidFill>
                  <a:srgbClr val="B60608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>
                <a:latin typeface="Calibri"/>
                <a:ea typeface="Calibri"/>
                <a:cs typeface="Calibri"/>
                <a:sym typeface="Calibri"/>
              </a:rPr>
              <a:t>approaches: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"/>
          <p:cNvSpPr txBox="1"/>
          <p:nvPr/>
        </p:nvSpPr>
        <p:spPr>
          <a:xfrm>
            <a:off x="7785719" y="5733549"/>
            <a:ext cx="4845900" cy="15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Difficult to visually discern relationship between social media activity and engagement</a:t>
            </a: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"/>
          <p:cNvSpPr txBox="1"/>
          <p:nvPr/>
        </p:nvSpPr>
        <p:spPr>
          <a:xfrm>
            <a:off x="8319119" y="8797943"/>
            <a:ext cx="29553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Engagement Success Prediction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"/>
          <p:cNvSpPr txBox="1"/>
          <p:nvPr/>
        </p:nvSpPr>
        <p:spPr>
          <a:xfrm>
            <a:off x="15880594" y="8839043"/>
            <a:ext cx="3077400" cy="10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Media Sentiment Analysis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3" name="Google Shape;163;p1"/>
          <p:cNvCxnSpPr/>
          <p:nvPr/>
        </p:nvCxnSpPr>
        <p:spPr>
          <a:xfrm>
            <a:off x="8032693" y="10209174"/>
            <a:ext cx="11073300" cy="27600"/>
          </a:xfrm>
          <a:prstGeom prst="straightConnector1">
            <a:avLst/>
          </a:prstGeom>
          <a:noFill/>
          <a:ln w="38100" cap="flat" cmpd="sng">
            <a:solidFill>
              <a:srgbClr val="6683B7"/>
            </a:solidFill>
            <a:prstDash val="dot"/>
            <a:round/>
            <a:headEnd type="triangle" w="med" len="med"/>
            <a:tailEnd type="triangle" w="med" len="med"/>
          </a:ln>
        </p:spPr>
      </p:cxnSp>
      <p:sp>
        <p:nvSpPr>
          <p:cNvPr id="164" name="Google Shape;164;p1"/>
          <p:cNvSpPr txBox="1"/>
          <p:nvPr/>
        </p:nvSpPr>
        <p:spPr>
          <a:xfrm>
            <a:off x="17275919" y="10183624"/>
            <a:ext cx="1559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i="1">
                <a:solidFill>
                  <a:srgbClr val="6683B7"/>
                </a:solidFill>
                <a:latin typeface="Calibri"/>
                <a:ea typeface="Calibri"/>
                <a:cs typeface="Calibri"/>
                <a:sym typeface="Calibri"/>
              </a:rPr>
              <a:t>Qualitative</a:t>
            </a:r>
            <a:endParaRPr sz="2300" i="1">
              <a:solidFill>
                <a:srgbClr val="6683B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"/>
          <p:cNvSpPr txBox="1"/>
          <p:nvPr/>
        </p:nvSpPr>
        <p:spPr>
          <a:xfrm>
            <a:off x="8319119" y="10142699"/>
            <a:ext cx="1785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i="1">
                <a:solidFill>
                  <a:srgbClr val="6683B7"/>
                </a:solidFill>
                <a:latin typeface="Calibri"/>
                <a:ea typeface="Calibri"/>
                <a:cs typeface="Calibri"/>
                <a:sym typeface="Calibri"/>
              </a:rPr>
              <a:t>Quantitative</a:t>
            </a:r>
            <a:endParaRPr sz="2300" i="1">
              <a:solidFill>
                <a:srgbClr val="6683B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"/>
          <p:cNvSpPr/>
          <p:nvPr/>
        </p:nvSpPr>
        <p:spPr>
          <a:xfrm>
            <a:off x="8311194" y="8845343"/>
            <a:ext cx="2955300" cy="1015500"/>
          </a:xfrm>
          <a:prstGeom prst="bracketPair">
            <a:avLst/>
          </a:prstGeom>
          <a:noFill/>
          <a:ln w="9525" cap="flat" cmpd="sng">
            <a:solidFill>
              <a:srgbClr val="6683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"/>
          <p:cNvSpPr/>
          <p:nvPr/>
        </p:nvSpPr>
        <p:spPr>
          <a:xfrm>
            <a:off x="12137957" y="8845343"/>
            <a:ext cx="2955300" cy="1015500"/>
          </a:xfrm>
          <a:prstGeom prst="bracketPair">
            <a:avLst/>
          </a:prstGeom>
          <a:noFill/>
          <a:ln w="9525" cap="flat" cmpd="sng">
            <a:solidFill>
              <a:srgbClr val="6683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"/>
          <p:cNvSpPr/>
          <p:nvPr/>
        </p:nvSpPr>
        <p:spPr>
          <a:xfrm>
            <a:off x="15941632" y="8845343"/>
            <a:ext cx="2955300" cy="1015500"/>
          </a:xfrm>
          <a:prstGeom prst="bracketPair">
            <a:avLst/>
          </a:prstGeom>
          <a:noFill/>
          <a:ln w="9525" cap="flat" cmpd="sng">
            <a:solidFill>
              <a:srgbClr val="6683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"/>
          <p:cNvSpPr txBox="1"/>
          <p:nvPr/>
        </p:nvSpPr>
        <p:spPr>
          <a:xfrm>
            <a:off x="20547915" y="4890876"/>
            <a:ext cx="3742876" cy="1318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Linear regression and feature selection for each social media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"/>
          <p:cNvSpPr txBox="1"/>
          <p:nvPr/>
        </p:nvSpPr>
        <p:spPr>
          <a:xfrm>
            <a:off x="20547915" y="6477795"/>
            <a:ext cx="3742876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Model selection with cross validation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"/>
          <p:cNvSpPr txBox="1"/>
          <p:nvPr/>
        </p:nvSpPr>
        <p:spPr>
          <a:xfrm>
            <a:off x="20547915" y="7802866"/>
            <a:ext cx="3742876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Best model to predict social engagement scores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010248" y="4257586"/>
            <a:ext cx="417700" cy="38936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"/>
          <p:cNvSpPr txBox="1"/>
          <p:nvPr/>
        </p:nvSpPr>
        <p:spPr>
          <a:xfrm>
            <a:off x="25126884" y="4935828"/>
            <a:ext cx="6776747" cy="1254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A linear regression for 23 features and 214k observations with -0.85 R</a:t>
            </a:r>
            <a:r>
              <a:rPr lang="en-US" sz="2600" baseline="30000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 score on the test set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"/>
          <p:cNvSpPr txBox="1"/>
          <p:nvPr/>
        </p:nvSpPr>
        <p:spPr>
          <a:xfrm>
            <a:off x="25126879" y="6170490"/>
            <a:ext cx="6776749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Cross validation with multiple models: Lasso, Ridge, Random Forest, </a:t>
            </a:r>
            <a:r>
              <a:rPr lang="en-US" sz="2600" dirty="0" err="1">
                <a:latin typeface="Calibri"/>
                <a:ea typeface="Calibri"/>
                <a:cs typeface="Calibri"/>
                <a:sym typeface="Calibri"/>
              </a:rPr>
              <a:t>XGBoost</a:t>
            </a: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600" dirty="0" err="1">
                <a:latin typeface="Calibri"/>
                <a:ea typeface="Calibri"/>
                <a:cs typeface="Calibri"/>
                <a:sym typeface="Calibri"/>
              </a:rPr>
              <a:t>etc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"/>
          <p:cNvSpPr txBox="1"/>
          <p:nvPr/>
        </p:nvSpPr>
        <p:spPr>
          <a:xfrm>
            <a:off x="25126884" y="7540887"/>
            <a:ext cx="6776749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2600" dirty="0" err="1">
                <a:latin typeface="Calibri"/>
                <a:ea typeface="Calibri"/>
                <a:cs typeface="Calibri"/>
                <a:sym typeface="Calibri"/>
              </a:rPr>
              <a:t>XGBoost</a:t>
            </a: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 Regression with 300 estimators and 9 max depth results in 0.58 R</a:t>
            </a:r>
            <a:r>
              <a:rPr lang="en-US" sz="2600" baseline="30000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 Score on the test set</a:t>
            </a:r>
            <a:endParaRPr sz="2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"/>
          <p:cNvSpPr/>
          <p:nvPr/>
        </p:nvSpPr>
        <p:spPr>
          <a:xfrm>
            <a:off x="20549210" y="4717207"/>
            <a:ext cx="3735438" cy="4142799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5A28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"/>
          <p:cNvSpPr txBox="1"/>
          <p:nvPr/>
        </p:nvSpPr>
        <p:spPr>
          <a:xfrm>
            <a:off x="20597670" y="4146219"/>
            <a:ext cx="3742869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latin typeface="Calibri"/>
                <a:ea typeface="Calibri"/>
                <a:cs typeface="Calibri"/>
                <a:sym typeface="Calibri"/>
              </a:rPr>
              <a:t>Method</a:t>
            </a:r>
            <a:endParaRPr sz="26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"/>
          <p:cNvSpPr txBox="1"/>
          <p:nvPr/>
        </p:nvSpPr>
        <p:spPr>
          <a:xfrm>
            <a:off x="27256498" y="4146219"/>
            <a:ext cx="3435026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latin typeface="Calibri"/>
                <a:ea typeface="Calibri"/>
                <a:cs typeface="Calibri"/>
                <a:sym typeface="Calibri"/>
              </a:rPr>
              <a:t>Example: Instagram</a:t>
            </a:r>
            <a:endParaRPr sz="26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"/>
          <p:cNvSpPr txBox="1"/>
          <p:nvPr/>
        </p:nvSpPr>
        <p:spPr>
          <a:xfrm>
            <a:off x="21445556" y="18415058"/>
            <a:ext cx="9610086" cy="2901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Beyond Social Media</a:t>
            </a:r>
            <a:br>
              <a:rPr lang="en-US" sz="2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 artist success on music streaming services based on social media activity across various platforms.</a:t>
            </a:r>
          </a:p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endParaRPr lang="en-US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Searching for New Talent</a:t>
            </a:r>
            <a:br>
              <a:rPr lang="en-US" sz="2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Leverage Social Media presence to help music managers identify up-and-coming artists that will contribute to the success of Sony Music 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6054006" y="12853675"/>
            <a:ext cx="1683295" cy="1245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6001874" y="14099680"/>
            <a:ext cx="1769249" cy="1145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8023280" y="12825100"/>
            <a:ext cx="3756069" cy="254924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868975E-5D45-4298-B8F2-DB575F5395A2}"/>
              </a:ext>
            </a:extLst>
          </p:cNvPr>
          <p:cNvCxnSpPr>
            <a:stCxn id="93" idx="2"/>
            <a:endCxn id="158" idx="0"/>
          </p:cNvCxnSpPr>
          <p:nvPr/>
        </p:nvCxnSpPr>
        <p:spPr>
          <a:xfrm>
            <a:off x="10205521" y="5334749"/>
            <a:ext cx="3148" cy="398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2A804979-B755-47BE-8F4D-E37F206D2CBE}"/>
              </a:ext>
            </a:extLst>
          </p:cNvPr>
          <p:cNvCxnSpPr>
            <a:cxnSpLocks/>
            <a:stCxn id="158" idx="2"/>
          </p:cNvCxnSpPr>
          <p:nvPr/>
        </p:nvCxnSpPr>
        <p:spPr>
          <a:xfrm flipH="1">
            <a:off x="10205520" y="7241649"/>
            <a:ext cx="3149" cy="4871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0C10961E-771D-4373-A2CE-93958E43E5E4}"/>
              </a:ext>
            </a:extLst>
          </p:cNvPr>
          <p:cNvCxnSpPr>
            <a:cxnSpLocks/>
          </p:cNvCxnSpPr>
          <p:nvPr/>
        </p:nvCxnSpPr>
        <p:spPr>
          <a:xfrm>
            <a:off x="22419353" y="6184979"/>
            <a:ext cx="0" cy="3650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BB680237-EBB6-42FD-8934-E58FD3BD65BB}"/>
              </a:ext>
            </a:extLst>
          </p:cNvPr>
          <p:cNvCxnSpPr>
            <a:cxnSpLocks/>
          </p:cNvCxnSpPr>
          <p:nvPr/>
        </p:nvCxnSpPr>
        <p:spPr>
          <a:xfrm>
            <a:off x="22419353" y="7445169"/>
            <a:ext cx="0" cy="3576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5132735-C9FD-405A-A1C9-C51CB09CA64E}"/>
              </a:ext>
            </a:extLst>
          </p:cNvPr>
          <p:cNvCxnSpPr>
            <a:cxnSpLocks/>
          </p:cNvCxnSpPr>
          <p:nvPr/>
        </p:nvCxnSpPr>
        <p:spPr>
          <a:xfrm flipH="1">
            <a:off x="28346813" y="5877674"/>
            <a:ext cx="4" cy="3650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1A92A079-7772-479B-B7BD-0F50299535D1}"/>
              </a:ext>
            </a:extLst>
          </p:cNvPr>
          <p:cNvCxnSpPr>
            <a:cxnSpLocks/>
          </p:cNvCxnSpPr>
          <p:nvPr/>
        </p:nvCxnSpPr>
        <p:spPr>
          <a:xfrm>
            <a:off x="28370876" y="7185990"/>
            <a:ext cx="5" cy="3548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Google Shape;106;p1">
            <a:extLst>
              <a:ext uri="{FF2B5EF4-FFF2-40B4-BE49-F238E27FC236}">
                <a16:creationId xmlns:a16="http://schemas.microsoft.com/office/drawing/2014/main" id="{680525E3-33C8-4E40-901F-F98C956EF627}"/>
              </a:ext>
            </a:extLst>
          </p:cNvPr>
          <p:cNvSpPr txBox="1"/>
          <p:nvPr/>
        </p:nvSpPr>
        <p:spPr>
          <a:xfrm>
            <a:off x="10377495" y="11536524"/>
            <a:ext cx="6232199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5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Activity </a:t>
            </a:r>
            <a:r>
              <a:rPr lang="en-US" sz="5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Clustering</a:t>
            </a:r>
            <a:endParaRPr sz="5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picture containing sky&#10;&#10;Description automatically generated">
            <a:extLst>
              <a:ext uri="{FF2B5EF4-FFF2-40B4-BE49-F238E27FC236}">
                <a16:creationId xmlns:a16="http://schemas.microsoft.com/office/drawing/2014/main" id="{541A5911-904A-43E9-91F4-E3B1571F8E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048852" y="4813586"/>
            <a:ext cx="6205732" cy="2323957"/>
          </a:xfrm>
          <a:prstGeom prst="rect">
            <a:avLst/>
          </a:prstGeom>
        </p:spPr>
      </p:pic>
      <p:sp>
        <p:nvSpPr>
          <p:cNvPr id="106" name="Google Shape;184;p1">
            <a:extLst>
              <a:ext uri="{FF2B5EF4-FFF2-40B4-BE49-F238E27FC236}">
                <a16:creationId xmlns:a16="http://schemas.microsoft.com/office/drawing/2014/main" id="{A2CE94E6-2591-6E41-A07E-F449AF79BEFE}"/>
              </a:ext>
            </a:extLst>
          </p:cNvPr>
          <p:cNvSpPr/>
          <p:nvPr/>
        </p:nvSpPr>
        <p:spPr>
          <a:xfrm>
            <a:off x="25001429" y="4712332"/>
            <a:ext cx="6951229" cy="4147674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5A28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13;p1">
            <a:extLst>
              <a:ext uri="{FF2B5EF4-FFF2-40B4-BE49-F238E27FC236}">
                <a16:creationId xmlns:a16="http://schemas.microsoft.com/office/drawing/2014/main" id="{38976A38-2734-E04F-BB3E-0A4674EB0DB6}"/>
              </a:ext>
            </a:extLst>
          </p:cNvPr>
          <p:cNvSpPr txBox="1"/>
          <p:nvPr/>
        </p:nvSpPr>
        <p:spPr>
          <a:xfrm>
            <a:off x="20384108" y="8943099"/>
            <a:ext cx="3047406" cy="52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Key Takeaways:</a:t>
            </a:r>
            <a:endParaRPr sz="3000" b="1" i="0" u="none" strike="noStrike" cap="none" dirty="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13;p1">
            <a:extLst>
              <a:ext uri="{FF2B5EF4-FFF2-40B4-BE49-F238E27FC236}">
                <a16:creationId xmlns:a16="http://schemas.microsoft.com/office/drawing/2014/main" id="{2D709C9F-49F0-924A-8F0F-1C19225DB560}"/>
              </a:ext>
            </a:extLst>
          </p:cNvPr>
          <p:cNvSpPr txBox="1"/>
          <p:nvPr/>
        </p:nvSpPr>
        <p:spPr>
          <a:xfrm>
            <a:off x="21217790" y="9478868"/>
            <a:ext cx="10727593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Lower post frequency and shorter length posts lead to higher engagement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13;p1">
            <a:extLst>
              <a:ext uri="{FF2B5EF4-FFF2-40B4-BE49-F238E27FC236}">
                <a16:creationId xmlns:a16="http://schemas.microsoft.com/office/drawing/2014/main" id="{41C23098-326E-F94A-8FB1-5FF5AB0B32D8}"/>
              </a:ext>
            </a:extLst>
          </p:cNvPr>
          <p:cNvSpPr txBox="1"/>
          <p:nvPr/>
        </p:nvSpPr>
        <p:spPr>
          <a:xfrm>
            <a:off x="20810893" y="9461734"/>
            <a:ext cx="431325" cy="4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sz="3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lang="en-US" sz="3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13;p1">
            <a:extLst>
              <a:ext uri="{FF2B5EF4-FFF2-40B4-BE49-F238E27FC236}">
                <a16:creationId xmlns:a16="http://schemas.microsoft.com/office/drawing/2014/main" id="{86C78819-1529-CA49-B70D-847CF0C0763A}"/>
              </a:ext>
            </a:extLst>
          </p:cNvPr>
          <p:cNvSpPr txBox="1"/>
          <p:nvPr/>
        </p:nvSpPr>
        <p:spPr>
          <a:xfrm>
            <a:off x="20794377" y="9974693"/>
            <a:ext cx="431325" cy="4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sz="3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lang="en-US" sz="3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13;p1">
            <a:extLst>
              <a:ext uri="{FF2B5EF4-FFF2-40B4-BE49-F238E27FC236}">
                <a16:creationId xmlns:a16="http://schemas.microsoft.com/office/drawing/2014/main" id="{F11857F6-31F7-7541-B80D-B91E73363820}"/>
              </a:ext>
            </a:extLst>
          </p:cNvPr>
          <p:cNvSpPr txBox="1"/>
          <p:nvPr/>
        </p:nvSpPr>
        <p:spPr>
          <a:xfrm>
            <a:off x="21249584" y="9971090"/>
            <a:ext cx="6849868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Rock artists have higher Instagram engagement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13;p1">
            <a:extLst>
              <a:ext uri="{FF2B5EF4-FFF2-40B4-BE49-F238E27FC236}">
                <a16:creationId xmlns:a16="http://schemas.microsoft.com/office/drawing/2014/main" id="{987A8506-BB20-3B42-A0BD-68B55BEE44E0}"/>
              </a:ext>
            </a:extLst>
          </p:cNvPr>
          <p:cNvSpPr txBox="1"/>
          <p:nvPr/>
        </p:nvSpPr>
        <p:spPr>
          <a:xfrm>
            <a:off x="21781567" y="10504960"/>
            <a:ext cx="6061974" cy="97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2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2200" b="1" dirty="0">
                <a:solidFill>
                  <a:srgbClr val="003091"/>
                </a:solidFill>
                <a:latin typeface="Calibri"/>
                <a:ea typeface="Calibri"/>
                <a:cs typeface="Calibri"/>
                <a:sym typeface="Calibri"/>
              </a:rPr>
              <a:t>Positive</a:t>
            </a: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 Coefficient for Rock Artists:  </a:t>
            </a:r>
            <a:r>
              <a:rPr lang="en-US" sz="2200" b="1" dirty="0">
                <a:solidFill>
                  <a:srgbClr val="003091"/>
                </a:solidFill>
                <a:latin typeface="Calibri"/>
                <a:ea typeface="Calibri"/>
                <a:cs typeface="Calibri"/>
                <a:sym typeface="Calibri"/>
              </a:rPr>
              <a:t>(+) 0.122</a:t>
            </a:r>
          </a:p>
          <a:p>
            <a:pPr lvl="0">
              <a:buSzPts val="1800"/>
            </a:pPr>
            <a:r>
              <a:rPr lang="en-US" sz="22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2200" b="1" dirty="0">
                <a:solidFill>
                  <a:srgbClr val="003091"/>
                </a:solidFill>
                <a:latin typeface="Calibri"/>
                <a:ea typeface="Calibri"/>
                <a:cs typeface="Calibri"/>
                <a:sym typeface="Calibri"/>
              </a:rPr>
              <a:t>High</a:t>
            </a: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 Feature importance of Rock Artists:</a:t>
            </a:r>
            <a:r>
              <a:rPr lang="en-US" sz="2200" b="1" dirty="0">
                <a:solidFill>
                  <a:srgbClr val="003091"/>
                </a:solidFill>
                <a:latin typeface="Calibri"/>
                <a:ea typeface="Calibri"/>
                <a:cs typeface="Calibri"/>
                <a:sym typeface="Calibri"/>
              </a:rPr>
              <a:t> 0.342</a:t>
            </a:r>
          </a:p>
        </p:txBody>
      </p:sp>
      <p:cxnSp>
        <p:nvCxnSpPr>
          <p:cNvPr id="201" name="Google Shape;136;p1">
            <a:extLst>
              <a:ext uri="{FF2B5EF4-FFF2-40B4-BE49-F238E27FC236}">
                <a16:creationId xmlns:a16="http://schemas.microsoft.com/office/drawing/2014/main" id="{CC74EEA1-96DC-F74C-875D-2A997CF845DF}"/>
              </a:ext>
            </a:extLst>
          </p:cNvPr>
          <p:cNvCxnSpPr>
            <a:cxnSpLocks/>
          </p:cNvCxnSpPr>
          <p:nvPr/>
        </p:nvCxnSpPr>
        <p:spPr>
          <a:xfrm flipH="1" flipV="1">
            <a:off x="21288506" y="11573355"/>
            <a:ext cx="9610085" cy="11284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4" name="Google Shape;136;p1">
            <a:extLst>
              <a:ext uri="{FF2B5EF4-FFF2-40B4-BE49-F238E27FC236}">
                <a16:creationId xmlns:a16="http://schemas.microsoft.com/office/drawing/2014/main" id="{C31F196F-4544-614D-8CA4-2CEA3DC7D352}"/>
              </a:ext>
            </a:extLst>
          </p:cNvPr>
          <p:cNvCxnSpPr>
            <a:cxnSpLocks/>
          </p:cNvCxnSpPr>
          <p:nvPr/>
        </p:nvCxnSpPr>
        <p:spPr>
          <a:xfrm flipH="1" flipV="1">
            <a:off x="21525631" y="17571491"/>
            <a:ext cx="9610085" cy="11284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9" name="Google Shape;113;p1">
            <a:extLst>
              <a:ext uri="{FF2B5EF4-FFF2-40B4-BE49-F238E27FC236}">
                <a16:creationId xmlns:a16="http://schemas.microsoft.com/office/drawing/2014/main" id="{D6ABFF5D-3A5D-1E49-ACC8-FD8492D954CB}"/>
              </a:ext>
            </a:extLst>
          </p:cNvPr>
          <p:cNvSpPr txBox="1"/>
          <p:nvPr/>
        </p:nvSpPr>
        <p:spPr>
          <a:xfrm>
            <a:off x="20655913" y="15358200"/>
            <a:ext cx="3047406" cy="52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Key Takeaways:</a:t>
            </a:r>
            <a:endParaRPr sz="3000" b="1" i="0" u="none" strike="noStrike" cap="none" dirty="0">
              <a:solidFill>
                <a:srgbClr val="C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113;p1">
            <a:extLst>
              <a:ext uri="{FF2B5EF4-FFF2-40B4-BE49-F238E27FC236}">
                <a16:creationId xmlns:a16="http://schemas.microsoft.com/office/drawing/2014/main" id="{E118576F-36B5-5745-AC25-803824CD22A6}"/>
              </a:ext>
            </a:extLst>
          </p:cNvPr>
          <p:cNvSpPr txBox="1"/>
          <p:nvPr/>
        </p:nvSpPr>
        <p:spPr>
          <a:xfrm>
            <a:off x="21388987" y="16320887"/>
            <a:ext cx="9332911" cy="736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Facebook and Twitter have similar sentiment analysis distribution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113;p1">
            <a:extLst>
              <a:ext uri="{FF2B5EF4-FFF2-40B4-BE49-F238E27FC236}">
                <a16:creationId xmlns:a16="http://schemas.microsoft.com/office/drawing/2014/main" id="{58195528-A5CE-A64D-9165-AE9D47033B7E}"/>
              </a:ext>
            </a:extLst>
          </p:cNvPr>
          <p:cNvSpPr txBox="1"/>
          <p:nvPr/>
        </p:nvSpPr>
        <p:spPr>
          <a:xfrm>
            <a:off x="20999660" y="15865051"/>
            <a:ext cx="431325" cy="4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sz="3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lang="en-US" sz="3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113;p1">
            <a:extLst>
              <a:ext uri="{FF2B5EF4-FFF2-40B4-BE49-F238E27FC236}">
                <a16:creationId xmlns:a16="http://schemas.microsoft.com/office/drawing/2014/main" id="{BBCF21BA-483B-0545-9A26-1B5B1CA37A65}"/>
              </a:ext>
            </a:extLst>
          </p:cNvPr>
          <p:cNvSpPr txBox="1"/>
          <p:nvPr/>
        </p:nvSpPr>
        <p:spPr>
          <a:xfrm>
            <a:off x="20999474" y="16263708"/>
            <a:ext cx="431325" cy="4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sz="3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lang="en-US" sz="3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113;p1">
            <a:extLst>
              <a:ext uri="{FF2B5EF4-FFF2-40B4-BE49-F238E27FC236}">
                <a16:creationId xmlns:a16="http://schemas.microsoft.com/office/drawing/2014/main" id="{EEB372F5-8B43-534C-B106-2730899151CF}"/>
              </a:ext>
            </a:extLst>
          </p:cNvPr>
          <p:cNvSpPr txBox="1"/>
          <p:nvPr/>
        </p:nvSpPr>
        <p:spPr>
          <a:xfrm>
            <a:off x="21430986" y="15896644"/>
            <a:ext cx="5511040" cy="57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Most posts have positive sentiment</a:t>
            </a:r>
          </a:p>
        </p:txBody>
      </p:sp>
      <p:sp>
        <p:nvSpPr>
          <p:cNvPr id="231" name="Google Shape;113;p1">
            <a:extLst>
              <a:ext uri="{FF2B5EF4-FFF2-40B4-BE49-F238E27FC236}">
                <a16:creationId xmlns:a16="http://schemas.microsoft.com/office/drawing/2014/main" id="{68E9B1BB-2A48-854F-9E6F-902F74897DBB}"/>
              </a:ext>
            </a:extLst>
          </p:cNvPr>
          <p:cNvSpPr txBox="1"/>
          <p:nvPr/>
        </p:nvSpPr>
        <p:spPr>
          <a:xfrm>
            <a:off x="21370534" y="16775633"/>
            <a:ext cx="9332911" cy="736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600" dirty="0">
                <a:latin typeface="Calibri"/>
                <a:ea typeface="Calibri"/>
                <a:cs typeface="Calibri"/>
                <a:sym typeface="Calibri"/>
              </a:rPr>
              <a:t>No significant correlation between sentiment and engagement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113;p1">
            <a:extLst>
              <a:ext uri="{FF2B5EF4-FFF2-40B4-BE49-F238E27FC236}">
                <a16:creationId xmlns:a16="http://schemas.microsoft.com/office/drawing/2014/main" id="{F5B3C5D3-BA6F-BC45-BEB8-5B3BBFA62468}"/>
              </a:ext>
            </a:extLst>
          </p:cNvPr>
          <p:cNvSpPr txBox="1"/>
          <p:nvPr/>
        </p:nvSpPr>
        <p:spPr>
          <a:xfrm>
            <a:off x="20981021" y="16694391"/>
            <a:ext cx="431325" cy="4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1800"/>
            </a:pPr>
            <a:r>
              <a:rPr lang="en-US" sz="3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lang="en-US" sz="30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3" name="Google Shape;110;p1">
            <a:extLst>
              <a:ext uri="{FF2B5EF4-FFF2-40B4-BE49-F238E27FC236}">
                <a16:creationId xmlns:a16="http://schemas.microsoft.com/office/drawing/2014/main" id="{6E879AA6-6357-6E4E-BAAD-1DAE9AA7FC48}"/>
              </a:ext>
            </a:extLst>
          </p:cNvPr>
          <p:cNvCxnSpPr>
            <a:cxnSpLocks/>
          </p:cNvCxnSpPr>
          <p:nvPr/>
        </p:nvCxnSpPr>
        <p:spPr>
          <a:xfrm>
            <a:off x="7235836" y="3689748"/>
            <a:ext cx="0" cy="17875746"/>
          </a:xfrm>
          <a:prstGeom prst="straightConnector1">
            <a:avLst/>
          </a:prstGeom>
          <a:noFill/>
          <a:ln w="38100" cap="flat" cmpd="sng">
            <a:solidFill>
              <a:srgbClr val="F7E9E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98;p1">
            <a:extLst>
              <a:ext uri="{FF2B5EF4-FFF2-40B4-BE49-F238E27FC236}">
                <a16:creationId xmlns:a16="http://schemas.microsoft.com/office/drawing/2014/main" id="{6E1D9F89-8E1D-4104-8EED-9713955989DA}"/>
              </a:ext>
            </a:extLst>
          </p:cNvPr>
          <p:cNvSpPr txBox="1"/>
          <p:nvPr/>
        </p:nvSpPr>
        <p:spPr>
          <a:xfrm>
            <a:off x="845751" y="2267529"/>
            <a:ext cx="29985934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>
              <a:buSzPts val="9200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Client: Sony Music – Marc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Fridson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|       Advisor: Michael Smith       |       Team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Ghazal </a:t>
            </a:r>
            <a:r>
              <a:rPr lang="en-US" sz="24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Erfani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24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Phani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Krish</a:t>
            </a:r>
            <a:r>
              <a:rPr lang="en-US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na </a:t>
            </a:r>
            <a:r>
              <a:rPr lang="en-US" sz="2400" dirty="0" err="1">
                <a:solidFill>
                  <a:schemeClr val="dk1"/>
                </a:solidFill>
                <a:latin typeface="Calibri"/>
                <a:cs typeface="Calibri"/>
              </a:rPr>
              <a:t>Pasumarthi</a:t>
            </a:r>
            <a:r>
              <a:rPr lang="en-US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, Danie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 Lesser, </a:t>
            </a:r>
            <a:r>
              <a:rPr lang="en-US" sz="24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Zhexin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Chen, </a:t>
            </a:r>
            <a:r>
              <a:rPr lang="en-US" sz="24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Gaurij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Hardikar</a:t>
            </a:r>
            <a:r>
              <a:rPr lang="en-US" sz="24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</a:t>
            </a:r>
            <a:endParaRPr sz="2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85;p1">
            <a:extLst>
              <a:ext uri="{FF2B5EF4-FFF2-40B4-BE49-F238E27FC236}">
                <a16:creationId xmlns:a16="http://schemas.microsoft.com/office/drawing/2014/main" id="{53C641E1-B68D-4690-AB96-B215D798B821}"/>
              </a:ext>
            </a:extLst>
          </p:cNvPr>
          <p:cNvSpPr txBox="1"/>
          <p:nvPr/>
        </p:nvSpPr>
        <p:spPr>
          <a:xfrm>
            <a:off x="20404291" y="12832632"/>
            <a:ext cx="1447237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latin typeface="Calibri"/>
                <a:ea typeface="Calibri"/>
                <a:cs typeface="Calibri"/>
                <a:sym typeface="Calibri"/>
              </a:rPr>
              <a:t>Method</a:t>
            </a:r>
            <a:endParaRPr sz="26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84;p1">
            <a:extLst>
              <a:ext uri="{FF2B5EF4-FFF2-40B4-BE49-F238E27FC236}">
                <a16:creationId xmlns:a16="http://schemas.microsoft.com/office/drawing/2014/main" id="{12FCE9F3-AB44-43AE-8E7D-BFC4A5BA8EBB}"/>
              </a:ext>
            </a:extLst>
          </p:cNvPr>
          <p:cNvSpPr/>
          <p:nvPr/>
        </p:nvSpPr>
        <p:spPr>
          <a:xfrm>
            <a:off x="20408112" y="12853675"/>
            <a:ext cx="5283972" cy="2399572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5A28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" name="Picture 169">
            <a:extLst>
              <a:ext uri="{FF2B5EF4-FFF2-40B4-BE49-F238E27FC236}">
                <a16:creationId xmlns:a16="http://schemas.microsoft.com/office/drawing/2014/main" id="{AAA2A9EE-3DF2-40FD-B850-FA26D7B4148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0778427" y="14295158"/>
            <a:ext cx="815138" cy="448056"/>
          </a:xfrm>
          <a:prstGeom prst="rect">
            <a:avLst/>
          </a:prstGeom>
        </p:spPr>
      </p:pic>
      <p:sp>
        <p:nvSpPr>
          <p:cNvPr id="173" name="TextBox 172">
            <a:extLst>
              <a:ext uri="{FF2B5EF4-FFF2-40B4-BE49-F238E27FC236}">
                <a16:creationId xmlns:a16="http://schemas.microsoft.com/office/drawing/2014/main" id="{B031A5B3-CBD9-4F84-9B51-40B5F5651F69}"/>
              </a:ext>
            </a:extLst>
          </p:cNvPr>
          <p:cNvSpPr txBox="1"/>
          <p:nvPr/>
        </p:nvSpPr>
        <p:spPr>
          <a:xfrm>
            <a:off x="20495624" y="14793449"/>
            <a:ext cx="1380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Upload training data to Google Cloud</a:t>
            </a:r>
          </a:p>
        </p:txBody>
      </p:sp>
      <p:pic>
        <p:nvPicPr>
          <p:cNvPr id="175" name="Picture 174">
            <a:extLst>
              <a:ext uri="{FF2B5EF4-FFF2-40B4-BE49-F238E27FC236}">
                <a16:creationId xmlns:a16="http://schemas.microsoft.com/office/drawing/2014/main" id="{83360201-7C10-4277-AEF2-F2010BEDFF0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1830143" y="14235155"/>
            <a:ext cx="1042902" cy="695267"/>
          </a:xfrm>
          <a:prstGeom prst="rect">
            <a:avLst/>
          </a:prstGeom>
        </p:spPr>
      </p:pic>
      <p:sp>
        <p:nvSpPr>
          <p:cNvPr id="178" name="TextBox 177">
            <a:extLst>
              <a:ext uri="{FF2B5EF4-FFF2-40B4-BE49-F238E27FC236}">
                <a16:creationId xmlns:a16="http://schemas.microsoft.com/office/drawing/2014/main" id="{2B4A5A17-C28D-44DE-96C1-7887115A2D3F}"/>
              </a:ext>
            </a:extLst>
          </p:cNvPr>
          <p:cNvSpPr txBox="1"/>
          <p:nvPr/>
        </p:nvSpPr>
        <p:spPr>
          <a:xfrm>
            <a:off x="21705421" y="14793449"/>
            <a:ext cx="1380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Build custom model using training data</a:t>
            </a:r>
          </a:p>
        </p:txBody>
      </p:sp>
      <p:sp>
        <p:nvSpPr>
          <p:cNvPr id="179" name="Right Arrow 7">
            <a:extLst>
              <a:ext uri="{FF2B5EF4-FFF2-40B4-BE49-F238E27FC236}">
                <a16:creationId xmlns:a16="http://schemas.microsoft.com/office/drawing/2014/main" id="{575717C4-8F5B-4B45-8AC4-005AF5158EE0}"/>
              </a:ext>
            </a:extLst>
          </p:cNvPr>
          <p:cNvSpPr/>
          <p:nvPr/>
        </p:nvSpPr>
        <p:spPr>
          <a:xfrm>
            <a:off x="21603427" y="14381169"/>
            <a:ext cx="283464" cy="228600"/>
          </a:xfrm>
          <a:prstGeom prst="rightArrow">
            <a:avLst/>
          </a:prstGeom>
          <a:solidFill>
            <a:srgbClr val="0030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81" name="Picture 180">
            <a:extLst>
              <a:ext uri="{FF2B5EF4-FFF2-40B4-BE49-F238E27FC236}">
                <a16:creationId xmlns:a16="http://schemas.microsoft.com/office/drawing/2014/main" id="{88C2576D-A189-4D37-A944-9F0FDEED40E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944025" y="13226512"/>
            <a:ext cx="815138" cy="448056"/>
          </a:xfrm>
          <a:prstGeom prst="rect">
            <a:avLst/>
          </a:prstGeom>
        </p:spPr>
      </p:pic>
      <p:sp>
        <p:nvSpPr>
          <p:cNvPr id="188" name="TextBox 187">
            <a:extLst>
              <a:ext uri="{FF2B5EF4-FFF2-40B4-BE49-F238E27FC236}">
                <a16:creationId xmlns:a16="http://schemas.microsoft.com/office/drawing/2014/main" id="{6271C04D-57EA-43DD-A840-06631C12298F}"/>
              </a:ext>
            </a:extLst>
          </p:cNvPr>
          <p:cNvSpPr txBox="1"/>
          <p:nvPr/>
        </p:nvSpPr>
        <p:spPr>
          <a:xfrm>
            <a:off x="21814832" y="13637862"/>
            <a:ext cx="1380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Upload test data to Google BigQuery</a:t>
            </a:r>
          </a:p>
        </p:txBody>
      </p:sp>
      <p:pic>
        <p:nvPicPr>
          <p:cNvPr id="189" name="Picture 188">
            <a:extLst>
              <a:ext uri="{FF2B5EF4-FFF2-40B4-BE49-F238E27FC236}">
                <a16:creationId xmlns:a16="http://schemas.microsoft.com/office/drawing/2014/main" id="{08795AEF-2DB5-4E6C-AA92-4A4003990D5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175758" y="13225659"/>
            <a:ext cx="1115898" cy="557949"/>
          </a:xfrm>
          <a:prstGeom prst="rect">
            <a:avLst/>
          </a:prstGeom>
        </p:spPr>
      </p:pic>
      <p:sp>
        <p:nvSpPr>
          <p:cNvPr id="190" name="Down Arrow 13">
            <a:extLst>
              <a:ext uri="{FF2B5EF4-FFF2-40B4-BE49-F238E27FC236}">
                <a16:creationId xmlns:a16="http://schemas.microsoft.com/office/drawing/2014/main" id="{B9A77F4F-1DB1-4396-94AE-7FAE2DAFAFFB}"/>
              </a:ext>
            </a:extLst>
          </p:cNvPr>
          <p:cNvSpPr/>
          <p:nvPr/>
        </p:nvSpPr>
        <p:spPr>
          <a:xfrm>
            <a:off x="23637695" y="13844643"/>
            <a:ext cx="192024" cy="283464"/>
          </a:xfrm>
          <a:prstGeom prst="downArrow">
            <a:avLst/>
          </a:prstGeom>
          <a:solidFill>
            <a:srgbClr val="003091"/>
          </a:solidFill>
          <a:ln>
            <a:solidFill>
              <a:srgbClr val="0030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ight Arrow 14">
            <a:extLst>
              <a:ext uri="{FF2B5EF4-FFF2-40B4-BE49-F238E27FC236}">
                <a16:creationId xmlns:a16="http://schemas.microsoft.com/office/drawing/2014/main" id="{2AA1E347-4081-4C95-999C-AE72C1837682}"/>
              </a:ext>
            </a:extLst>
          </p:cNvPr>
          <p:cNvSpPr/>
          <p:nvPr/>
        </p:nvSpPr>
        <p:spPr>
          <a:xfrm>
            <a:off x="22926573" y="14381169"/>
            <a:ext cx="283464" cy="228600"/>
          </a:xfrm>
          <a:prstGeom prst="rightArrow">
            <a:avLst/>
          </a:prstGeom>
          <a:solidFill>
            <a:srgbClr val="0030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ight Arrow 15">
            <a:extLst>
              <a:ext uri="{FF2B5EF4-FFF2-40B4-BE49-F238E27FC236}">
                <a16:creationId xmlns:a16="http://schemas.microsoft.com/office/drawing/2014/main" id="{FD686D7D-3E9F-490A-98EB-DF38D9B2D41A}"/>
              </a:ext>
            </a:extLst>
          </p:cNvPr>
          <p:cNvSpPr/>
          <p:nvPr/>
        </p:nvSpPr>
        <p:spPr>
          <a:xfrm>
            <a:off x="22926573" y="13341923"/>
            <a:ext cx="283464" cy="228600"/>
          </a:xfrm>
          <a:prstGeom prst="rightArrow">
            <a:avLst/>
          </a:prstGeom>
          <a:solidFill>
            <a:srgbClr val="0030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A03DBBD3-7DB4-439B-8968-BA9E39D0283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3433941" y="14155810"/>
            <a:ext cx="671086" cy="615162"/>
          </a:xfrm>
          <a:prstGeom prst="rect">
            <a:avLst/>
          </a:prstGeom>
        </p:spPr>
      </p:pic>
      <p:sp>
        <p:nvSpPr>
          <p:cNvPr id="211" name="Rectangle 210">
            <a:extLst>
              <a:ext uri="{FF2B5EF4-FFF2-40B4-BE49-F238E27FC236}">
                <a16:creationId xmlns:a16="http://schemas.microsoft.com/office/drawing/2014/main" id="{7ED55893-7AD6-43AA-9449-6506FF99D403}"/>
              </a:ext>
            </a:extLst>
          </p:cNvPr>
          <p:cNvSpPr/>
          <p:nvPr/>
        </p:nvSpPr>
        <p:spPr>
          <a:xfrm>
            <a:off x="23197124" y="14793449"/>
            <a:ext cx="13807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Generate predictions using REST API</a:t>
            </a:r>
          </a:p>
        </p:txBody>
      </p:sp>
      <p:sp>
        <p:nvSpPr>
          <p:cNvPr id="212" name="Right Arrow 18">
            <a:extLst>
              <a:ext uri="{FF2B5EF4-FFF2-40B4-BE49-F238E27FC236}">
                <a16:creationId xmlns:a16="http://schemas.microsoft.com/office/drawing/2014/main" id="{BEC60A93-A8C3-439E-8639-D1CE1A3C7380}"/>
              </a:ext>
            </a:extLst>
          </p:cNvPr>
          <p:cNvSpPr/>
          <p:nvPr/>
        </p:nvSpPr>
        <p:spPr>
          <a:xfrm>
            <a:off x="24236995" y="14381169"/>
            <a:ext cx="283464" cy="228600"/>
          </a:xfrm>
          <a:prstGeom prst="rightArrow">
            <a:avLst/>
          </a:prstGeom>
          <a:solidFill>
            <a:srgbClr val="00309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3" name="Picture 212">
            <a:extLst>
              <a:ext uri="{FF2B5EF4-FFF2-40B4-BE49-F238E27FC236}">
                <a16:creationId xmlns:a16="http://schemas.microsoft.com/office/drawing/2014/main" id="{D74BD7DD-2A7B-40F4-B39B-6CA95CCDFBA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713401" y="14214233"/>
            <a:ext cx="690473" cy="683088"/>
          </a:xfrm>
          <a:prstGeom prst="rect">
            <a:avLst/>
          </a:prstGeom>
        </p:spPr>
      </p:pic>
      <p:sp>
        <p:nvSpPr>
          <p:cNvPr id="214" name="Rectangle 213">
            <a:extLst>
              <a:ext uri="{FF2B5EF4-FFF2-40B4-BE49-F238E27FC236}">
                <a16:creationId xmlns:a16="http://schemas.microsoft.com/office/drawing/2014/main" id="{AFB432E5-668B-4DC7-A1F8-37905502BCEC}"/>
              </a:ext>
            </a:extLst>
          </p:cNvPr>
          <p:cNvSpPr/>
          <p:nvPr/>
        </p:nvSpPr>
        <p:spPr>
          <a:xfrm>
            <a:off x="24571787" y="14864889"/>
            <a:ext cx="96429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Evaluate Results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516</Words>
  <Application>Microsoft Office PowerPoint</Application>
  <PresentationFormat>Custom</PresentationFormat>
  <Paragraphs>99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Daniel Lesser</cp:lastModifiedBy>
  <cp:revision>30</cp:revision>
  <dcterms:created xsi:type="dcterms:W3CDTF">2019-07-19T20:55:06Z</dcterms:created>
  <dcterms:modified xsi:type="dcterms:W3CDTF">2019-07-24T16:45:30Z</dcterms:modified>
</cp:coreProperties>
</file>